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69" r:id="rId6"/>
    <p:sldId id="270" r:id="rId7"/>
    <p:sldId id="276" r:id="rId8"/>
    <p:sldId id="274" r:id="rId9"/>
    <p:sldId id="275" r:id="rId10"/>
    <p:sldId id="271" r:id="rId11"/>
    <p:sldId id="257" r:id="rId12"/>
    <p:sldId id="258" r:id="rId13"/>
    <p:sldId id="277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7023B7-9230-4969-B129-6C09FB4CD560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06F331-B51D-449D-9E36-3D79C75B0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5CFDFF-31F9-4FF9-A0BF-7540280E211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1628-B99A-4091-9A67-E6BB8FEEFD53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630D-AD42-4CF0-AF21-9E22BA96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C898-BEF9-4FF7-AD2E-795997B34DE8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B06B-6B21-45B0-A525-161EF2B8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6BFA-821D-41F2-B9FC-99E9E9DBFC4C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0A29-EE1F-4430-AA3D-37FA7062D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F113-72D4-4EBC-BD1C-4F4D5F835B10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0C47-C4C9-40D2-A6C3-6C3F0066C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9EAAC-7BC6-41B2-A4E4-2D72384FAF0C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6702-49F1-43B3-AEFD-2DBB92D06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07D6-193F-467B-B9DF-7F2A612E36D8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F6C8-F2B8-4B95-8046-FA9D5C62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AE5D-6667-4CCE-8769-7A2CD6861E70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3C6D-0227-49D6-A0DD-3A610C3AA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DC29-0A4F-465E-9C5D-B4FEA6CB16A0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DE64-AD35-4311-9938-90AF4B38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3011-0E59-484C-86DC-2675E396AD7F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4164-9A11-4344-B4A8-22F0C7276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8FA1-963C-4C11-88F9-24084779D5FB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46AC-BFFA-460F-9030-3E688D2A7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E575-ED2C-4DBE-909D-7547ED33B3EB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AFBA-DFD1-4F15-880B-874A2B8D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B1535-1E34-4492-B644-D4301DB8CB59}" type="datetimeFigureOut">
              <a:rPr lang="en-US"/>
              <a:pPr>
                <a:defRPr/>
              </a:pPr>
              <a:t>25/01/2016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60CEB1-0D5D-4AAA-981A-7B0AA1E31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Hyponatremia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sz="3600" smtClean="0"/>
              <a:t>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828800"/>
            <a:ext cx="7924800" cy="3563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SIADH - aggressive treatment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Indications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Severe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hyponatremia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&lt;125meq/L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Severe symptoms (seizures or low GCS)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Treatment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Admit in ICU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3% saline infusion 0.5-2ml/Kg body weight per hour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Not to raise &gt;8-10meq/L in 24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hrs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and 18-25meq/L in 48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hrs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lid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http://images.journals.lww.com/neurosurgery/Original.00006123-199402000-00010.FF4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5" name="AutoShape 4" descr="http://images.journals.lww.com/neurosurgery/Original.00006123-199402000-00010.FF4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3316" name="Picture 5" descr="C:\Documents and Settings\rajshekhar.NEUROMEDNET\Desktop\DesktopFolders\Conferences\2016\NSICourseJan\HyponatremiaCor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637463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Delayed </a:t>
            </a:r>
            <a:r>
              <a:rPr lang="en-US" sz="3600" dirty="0" err="1" smtClean="0"/>
              <a:t>hyponatremia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 smtClean="0"/>
              <a:t>Seen in patients undergoing surgery for pituitary </a:t>
            </a:r>
            <a:r>
              <a:rPr lang="en-US" sz="2800" dirty="0" err="1" smtClean="0"/>
              <a:t>tumours</a:t>
            </a:r>
            <a:endParaRPr lang="en-US" sz="2800" dirty="0" smtClean="0"/>
          </a:p>
          <a:p>
            <a:r>
              <a:rPr lang="en-US" sz="2800" dirty="0" smtClean="0"/>
              <a:t>5 to 14 days after surgery</a:t>
            </a:r>
          </a:p>
          <a:p>
            <a:r>
              <a:rPr lang="en-US" sz="2800" dirty="0" smtClean="0"/>
              <a:t>Even in patients on steroid replacement</a:t>
            </a:r>
          </a:p>
          <a:p>
            <a:r>
              <a:rPr lang="en-US" sz="2800" dirty="0" smtClean="0"/>
              <a:t>Cause - ? SIADH</a:t>
            </a:r>
          </a:p>
          <a:p>
            <a:r>
              <a:rPr lang="en-US" sz="2800" dirty="0" smtClean="0"/>
              <a:t>Treatment – Salt replacement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	? Fluid restriction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	</a:t>
            </a:r>
            <a:r>
              <a:rPr lang="en-US" sz="2800" dirty="0" err="1" smtClean="0"/>
              <a:t>Fludrocortisone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/>
              <a:t>Complications of correction</a:t>
            </a:r>
            <a:endParaRPr lang="en-US" sz="36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86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i="1" dirty="0" smtClean="0"/>
              <a:t>Osmotic </a:t>
            </a:r>
            <a:r>
              <a:rPr lang="en-US" sz="2400" i="1" dirty="0" err="1" smtClean="0"/>
              <a:t>demyelination</a:t>
            </a:r>
            <a:r>
              <a:rPr lang="en-US" sz="2400" i="1" dirty="0" smtClean="0"/>
              <a:t> syndrome (ODS)</a:t>
            </a:r>
          </a:p>
          <a:p>
            <a:pPr eaLnBrk="1" hangingPunct="1"/>
            <a:r>
              <a:rPr lang="en-US" sz="2400" dirty="0" smtClean="0"/>
              <a:t>central </a:t>
            </a:r>
            <a:r>
              <a:rPr lang="en-US" sz="2400" dirty="0" err="1" smtClean="0"/>
              <a:t>pontine</a:t>
            </a:r>
            <a:r>
              <a:rPr lang="en-US" sz="2400" dirty="0" smtClean="0"/>
              <a:t> </a:t>
            </a:r>
            <a:r>
              <a:rPr lang="en-US" sz="2400" dirty="0" err="1" smtClean="0"/>
              <a:t>myelinolysis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extra </a:t>
            </a:r>
            <a:r>
              <a:rPr lang="en-US" sz="2400" dirty="0" err="1" smtClean="0"/>
              <a:t>pontine</a:t>
            </a:r>
            <a:r>
              <a:rPr lang="en-US" sz="2400" dirty="0" smtClean="0"/>
              <a:t> </a:t>
            </a:r>
            <a:r>
              <a:rPr lang="en-US" sz="2400" dirty="0" err="1" smtClean="0"/>
              <a:t>myelinolysis</a:t>
            </a:r>
            <a:endParaRPr lang="en-US" sz="2400" dirty="0" smtClean="0"/>
          </a:p>
          <a:p>
            <a:pPr eaLnBrk="1" hangingPunct="1">
              <a:buFont typeface="Arial" charset="0"/>
              <a:buNone/>
            </a:pPr>
            <a:r>
              <a:rPr lang="en-IN" sz="2400" i="1" dirty="0" smtClean="0"/>
              <a:t>High </a:t>
            </a:r>
            <a:r>
              <a:rPr lang="en-IN" sz="2400" i="1" dirty="0" smtClean="0"/>
              <a:t>risk of ODS</a:t>
            </a:r>
          </a:p>
          <a:p>
            <a:pPr eaLnBrk="1" hangingPunct="1"/>
            <a:r>
              <a:rPr lang="en-IN" sz="2400" dirty="0" smtClean="0"/>
              <a:t>Na&lt;105</a:t>
            </a:r>
          </a:p>
          <a:p>
            <a:pPr eaLnBrk="1" hangingPunct="1"/>
            <a:r>
              <a:rPr lang="en-IN" sz="2400" dirty="0" err="1" smtClean="0"/>
              <a:t>hypokalemia</a:t>
            </a:r>
            <a:endParaRPr lang="en-IN" sz="2400" dirty="0" smtClean="0"/>
          </a:p>
          <a:p>
            <a:pPr eaLnBrk="1" hangingPunct="1"/>
            <a:r>
              <a:rPr lang="en-IN" sz="2400" dirty="0" smtClean="0"/>
              <a:t>alcoholism</a:t>
            </a:r>
          </a:p>
          <a:p>
            <a:pPr eaLnBrk="1" hangingPunct="1"/>
            <a:r>
              <a:rPr lang="en-IN" sz="2400" dirty="0" smtClean="0"/>
              <a:t>malnutrition</a:t>
            </a:r>
          </a:p>
          <a:p>
            <a:pPr eaLnBrk="1" hangingPunct="1"/>
            <a:r>
              <a:rPr lang="en-IN" sz="2400" dirty="0" smtClean="0"/>
              <a:t>advanced liver disease</a:t>
            </a:r>
          </a:p>
          <a:p>
            <a:pPr eaLnBrk="1" hangingPunct="1">
              <a:buFont typeface="Arial" charset="0"/>
              <a:buNone/>
            </a:pPr>
            <a:r>
              <a:rPr lang="en-US" sz="2400" i="1" dirty="0" smtClean="0"/>
              <a:t>Limits </a:t>
            </a:r>
            <a:r>
              <a:rPr lang="en-US" sz="2400" i="1" dirty="0" smtClean="0"/>
              <a:t>of Na correction not to exceed</a:t>
            </a:r>
          </a:p>
          <a:p>
            <a:pPr eaLnBrk="1" hangingPunct="1"/>
            <a:r>
              <a:rPr lang="en-US" sz="2400" dirty="0" smtClean="0"/>
              <a:t>high risk of ODS: </a:t>
            </a:r>
            <a:r>
              <a:rPr lang="en-US" sz="2400" dirty="0" smtClean="0"/>
              <a:t> 8meq/L </a:t>
            </a:r>
            <a:r>
              <a:rPr lang="en-US" sz="2400" dirty="0" smtClean="0"/>
              <a:t>in 24hr</a:t>
            </a:r>
          </a:p>
          <a:p>
            <a:pPr eaLnBrk="1" hangingPunct="1"/>
            <a:r>
              <a:rPr lang="en-US" sz="2400" dirty="0" smtClean="0"/>
              <a:t>normal risk of ODS: </a:t>
            </a:r>
            <a:r>
              <a:rPr lang="en-US" sz="2400" dirty="0" smtClean="0"/>
              <a:t> 10-12meq/L </a:t>
            </a:r>
            <a:r>
              <a:rPr lang="en-US" sz="2400" dirty="0" smtClean="0"/>
              <a:t>in 24hr and 18meq/L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Definition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Serum [Na] &lt; 135 </a:t>
            </a:r>
            <a:r>
              <a:rPr lang="en-US" sz="2400" dirty="0" err="1" smtClean="0"/>
              <a:t>meq</a:t>
            </a:r>
            <a:r>
              <a:rPr lang="en-US" sz="2400" dirty="0" smtClean="0"/>
              <a:t>/L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Serum [Na] &lt; 135 </a:t>
            </a:r>
            <a:r>
              <a:rPr lang="en-US" sz="2400" dirty="0" err="1" smtClean="0"/>
              <a:t>meq</a:t>
            </a:r>
            <a:r>
              <a:rPr lang="en-US" sz="2400" dirty="0" smtClean="0"/>
              <a:t>/L - incidence  is</a:t>
            </a:r>
            <a:r>
              <a:rPr lang="en-US" sz="2400" dirty="0">
                <a:solidFill>
                  <a:prstClr val="black"/>
                </a:solidFill>
              </a:rPr>
              <a:t> 1%-4%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Serum [Na] &lt; 130meq/L - incidence is </a:t>
            </a:r>
            <a:r>
              <a:rPr lang="en-US" sz="2400" dirty="0">
                <a:solidFill>
                  <a:prstClr val="black"/>
                </a:solidFill>
              </a:rPr>
              <a:t>15%-30%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/>
              <a:t>(represents a more appropriate level to define the occurrence of clinically significant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Symptoms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Most are asymptomatic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Mild hyponatremia- headache, lethargy, nausea, vomiting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Severe hyponatremia – confusion, seizures, respiratory arrest, neurological deficit, coma and death</a:t>
            </a:r>
          </a:p>
          <a:p>
            <a:pPr eaLnBrk="1" hangingPunct="1"/>
            <a:r>
              <a:rPr lang="en-US" sz="2400" smtClean="0"/>
              <a:t>usually none till Na &lt;120 meq/L  </a:t>
            </a:r>
          </a:p>
          <a:p>
            <a:pPr eaLnBrk="1" hangingPunct="1"/>
            <a:r>
              <a:rPr lang="en-US" sz="2400" smtClean="0"/>
              <a:t>risk of seizures and coma increases as the sodium level decreases. </a:t>
            </a:r>
          </a:p>
          <a:p>
            <a:pPr eaLnBrk="1" hangingPunct="1"/>
            <a:r>
              <a:rPr lang="en-US" sz="2400" smtClean="0"/>
              <a:t>also depends on the rapidity with which the Na decreases. </a:t>
            </a:r>
          </a:p>
          <a:p>
            <a:pPr eaLnBrk="1" hangingPunct="1"/>
            <a:r>
              <a:rPr lang="en-US" sz="2400" smtClean="0"/>
              <a:t>if rapid decrease, symptomatic even with Na &gt;120 meq/L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Work up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667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Serum Sodium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Urine spot sodium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Serum </a:t>
            </a:r>
            <a:r>
              <a:rPr lang="en-US" sz="2400" dirty="0" err="1" smtClean="0"/>
              <a:t>osmolality</a:t>
            </a:r>
            <a:endParaRPr lang="en-US" sz="2400" dirty="0" smtClean="0"/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Urine </a:t>
            </a:r>
            <a:r>
              <a:rPr lang="en-US" sz="2400" dirty="0" err="1" smtClean="0"/>
              <a:t>osmolality</a:t>
            </a:r>
            <a:endParaRPr lang="en-US" sz="2400" dirty="0" smtClean="0"/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CVP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PCV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Causes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400" dirty="0" err="1" smtClean="0"/>
              <a:t>Hyponatremia</a:t>
            </a:r>
            <a:r>
              <a:rPr lang="en-US" sz="2400" dirty="0" smtClean="0"/>
              <a:t> in neurosurgical patients</a:t>
            </a:r>
          </a:p>
          <a:p>
            <a:pPr eaLnBrk="1" hangingPunct="1">
              <a:defRPr/>
            </a:pPr>
            <a:r>
              <a:rPr lang="en-US" sz="2400" dirty="0" smtClean="0"/>
              <a:t>SIADH</a:t>
            </a:r>
          </a:p>
          <a:p>
            <a:pPr eaLnBrk="1" hangingPunct="1">
              <a:defRPr/>
            </a:pPr>
            <a:r>
              <a:rPr lang="en-US" sz="2400" b="1" u="sng" dirty="0" smtClean="0"/>
              <a:t>CSW – COMMONEST CAUSE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err="1" smtClean="0"/>
              <a:t>Hyponatremia</a:t>
            </a:r>
            <a:r>
              <a:rPr lang="en-US" sz="2400" b="1" dirty="0" smtClean="0"/>
              <a:t> with </a:t>
            </a:r>
            <a:r>
              <a:rPr lang="en-US" sz="2400" b="1" dirty="0" err="1" smtClean="0"/>
              <a:t>natriuresis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Diagnosis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IN" sz="2400" b="1" u="sng" smtClean="0"/>
              <a:t>SIADH</a:t>
            </a:r>
          </a:p>
          <a:p>
            <a:r>
              <a:rPr lang="en-IN" sz="2400" i="1" smtClean="0"/>
              <a:t>low Na</a:t>
            </a:r>
          </a:p>
          <a:p>
            <a:r>
              <a:rPr lang="en-IN" sz="2400" i="1" smtClean="0">
                <a:solidFill>
                  <a:srgbClr val="000000"/>
                </a:solidFill>
              </a:rPr>
              <a:t>high urinary Na</a:t>
            </a:r>
          </a:p>
          <a:p>
            <a:r>
              <a:rPr lang="en-IN" sz="2400" smtClean="0"/>
              <a:t>low serum osmolality</a:t>
            </a:r>
          </a:p>
          <a:p>
            <a:r>
              <a:rPr lang="en-IN" sz="2400" smtClean="0"/>
              <a:t>no signs of dehydration</a:t>
            </a:r>
          </a:p>
          <a:p>
            <a:r>
              <a:rPr lang="en-IN" sz="2400" smtClean="0"/>
              <a:t>Intravascular volume overload – “dilutional hyponatremia”</a:t>
            </a:r>
          </a:p>
          <a:p>
            <a:pPr>
              <a:buFont typeface="Arial" charset="0"/>
              <a:buNone/>
            </a:pPr>
            <a:r>
              <a:rPr lang="en-IN" sz="2400" b="1" u="sng" smtClean="0"/>
              <a:t>CSW</a:t>
            </a:r>
          </a:p>
          <a:p>
            <a:r>
              <a:rPr lang="en-IN" sz="2400" i="1" smtClean="0"/>
              <a:t>low Na</a:t>
            </a:r>
          </a:p>
          <a:p>
            <a:r>
              <a:rPr lang="en-IN" sz="2400" i="1" smtClean="0">
                <a:solidFill>
                  <a:srgbClr val="000000"/>
                </a:solidFill>
              </a:rPr>
              <a:t>very high urinary Na</a:t>
            </a:r>
            <a:endParaRPr lang="en-IN" sz="2400" smtClean="0"/>
          </a:p>
          <a:p>
            <a:r>
              <a:rPr lang="en-IN" sz="2400" smtClean="0"/>
              <a:t>normal or increased serum osmolality</a:t>
            </a:r>
          </a:p>
          <a:p>
            <a:r>
              <a:rPr lang="en-IN" sz="2400" smtClean="0"/>
              <a:t>signs of dehydration</a:t>
            </a:r>
          </a:p>
          <a:p>
            <a:r>
              <a:rPr lang="en-IN" sz="2400" smtClean="0"/>
              <a:t>Low intravascular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Management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000000"/>
                </a:solidFill>
              </a:rPr>
              <a:t>Cerebral salt wasting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000000"/>
                </a:solidFill>
              </a:rPr>
              <a:t>Treatment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Insert central line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Fluid correction: 0.9% saline infusion 100-125ml per hour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Severe cases 3% saline 25-50ml per hour.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Oral salt 16 gm/day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Fludrocortisone 25mcg QID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0"/>
            <a:ext cx="8153400" cy="43027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SIADH-routine treatment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Indication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Chronic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hyponatremia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 and asymptomatic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hyponatremia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of unknown duration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Treatment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Fluid restriction: 60% of previous 24 hrs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output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Increased dietary salt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Medications: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Demeclocycline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;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</a:rPr>
              <a:t>Vaptans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(vasopressin receptor antagonists)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19" name="Title 4"/>
          <p:cNvSpPr>
            <a:spLocks noGrp="1"/>
          </p:cNvSpPr>
          <p:nvPr>
            <p:ph type="title"/>
          </p:nvPr>
        </p:nvSpPr>
        <p:spPr>
          <a:xfrm>
            <a:off x="401638" y="304800"/>
            <a:ext cx="8229600" cy="1143000"/>
          </a:xfrm>
        </p:spPr>
        <p:txBody>
          <a:bodyPr/>
          <a:lstStyle/>
          <a:p>
            <a:r>
              <a:rPr lang="en-US" sz="3600" smtClean="0"/>
              <a:t>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685800" y="16764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SIADH- intermediate treatment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Indications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1. Symptomatic non severe hyponatremia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2. Severe hyponatremia with non specific symptoms and duration &gt;48 hrs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Treatment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0.9% saline infusion 100ml/hr</a:t>
            </a:r>
          </a:p>
        </p:txBody>
      </p:sp>
      <p:sp>
        <p:nvSpPr>
          <p:cNvPr id="1024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Management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414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Hyponatremia</vt:lpstr>
      <vt:lpstr>Definition</vt:lpstr>
      <vt:lpstr>Symptoms</vt:lpstr>
      <vt:lpstr>Work up</vt:lpstr>
      <vt:lpstr>Causes</vt:lpstr>
      <vt:lpstr>Diagnosis</vt:lpstr>
      <vt:lpstr>Management</vt:lpstr>
      <vt:lpstr>Management</vt:lpstr>
      <vt:lpstr>Management</vt:lpstr>
      <vt:lpstr>Management</vt:lpstr>
      <vt:lpstr>Slide 11</vt:lpstr>
      <vt:lpstr>Slide 12</vt:lpstr>
      <vt:lpstr>Delayed hyponatremia</vt:lpstr>
      <vt:lpstr>Complications of correction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Hyponatremia</dc:title>
  <dc:creator>Dr.Bijesh</dc:creator>
  <cp:lastModifiedBy>rajshekhar</cp:lastModifiedBy>
  <cp:revision>54</cp:revision>
  <dcterms:created xsi:type="dcterms:W3CDTF">2006-08-16T00:00:00Z</dcterms:created>
  <dcterms:modified xsi:type="dcterms:W3CDTF">2016-01-25T06:05:55Z</dcterms:modified>
</cp:coreProperties>
</file>